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0" r:id="rId3"/>
    <p:sldId id="257" r:id="rId4"/>
    <p:sldId id="259" r:id="rId5"/>
    <p:sldId id="331" r:id="rId6"/>
    <p:sldId id="348" r:id="rId7"/>
    <p:sldId id="258" r:id="rId8"/>
    <p:sldId id="263" r:id="rId9"/>
    <p:sldId id="330" r:id="rId10"/>
    <p:sldId id="271" r:id="rId11"/>
    <p:sldId id="264" r:id="rId12"/>
    <p:sldId id="260" r:id="rId13"/>
    <p:sldId id="328" r:id="rId14"/>
    <p:sldId id="347" r:id="rId15"/>
    <p:sldId id="279" r:id="rId16"/>
    <p:sldId id="266" r:id="rId17"/>
    <p:sldId id="265" r:id="rId18"/>
    <p:sldId id="332" r:id="rId19"/>
    <p:sldId id="334" r:id="rId20"/>
    <p:sldId id="335" r:id="rId21"/>
    <p:sldId id="340" r:id="rId22"/>
    <p:sldId id="342" r:id="rId23"/>
    <p:sldId id="343" r:id="rId24"/>
    <p:sldId id="339" r:id="rId25"/>
    <p:sldId id="345" r:id="rId26"/>
    <p:sldId id="344" r:id="rId27"/>
    <p:sldId id="346" r:id="rId28"/>
    <p:sldId id="327" r:id="rId29"/>
    <p:sldId id="283" r:id="rId30"/>
    <p:sldId id="284" r:id="rId31"/>
    <p:sldId id="341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99"/>
    <a:srgbClr val="A50021"/>
    <a:srgbClr val="CCFF99"/>
    <a:srgbClr val="FFCCCC"/>
    <a:srgbClr val="FF66CC"/>
    <a:srgbClr val="FF99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8"/>
    <p:restoredTop sz="94675"/>
  </p:normalViewPr>
  <p:slideViewPr>
    <p:cSldViewPr snapToGrid="0">
      <p:cViewPr varScale="1">
        <p:scale>
          <a:sx n="106" d="100"/>
          <a:sy n="106" d="100"/>
        </p:scale>
        <p:origin x="9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9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A5A1DD-2686-4D45-9E02-164BF71C9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79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B6E7B0-392E-46BA-999E-B6C37B186506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95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79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E3B456-2657-4733-950A-53D992C7ED91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8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36CDF-6EEB-4CE8-A8CC-026F329576A2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953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9CB0E6-9205-47B9-98E2-633E482E9B75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98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050A99-85DC-46D7-AF9D-C5D3A4F7087F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90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974067-9E53-4A61-8CDC-7F370A4ADC12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82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36212-C947-465D-BE2E-5687599FBD12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B230D7-2A62-4DF2-9425-8B88CC65403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11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6DBAC7-49CD-4BCC-884C-5F366F2F0C6E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92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729B07-A6E0-4442-B9B9-B3B25866CDE0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24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BCC012-8E0C-4F0E-83D5-86BC02FA002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5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1727B7-7B33-47FB-B903-50CFCF01F9D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5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69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2F4C89-6F33-4F44-B3D8-4394B83E3EBA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50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B3322D-32D5-4ECF-9479-1F384F6DE4CD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3991D-9917-42DA-B392-89A8B73411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988D8-7A61-4BF4-AF9D-9AD22CC8C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0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7FBE-0ADF-44DC-B8D4-9901B129D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41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DF07A-A302-4C47-8DF1-2400FC248D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7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2E13C-9BCE-489A-885C-FDC5E4CEC3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72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0FB51-FFBD-4E87-BC97-5946D64702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9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424F4-A7E6-40C7-9D1D-3ACAACCAA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64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026F0-7B69-4AA9-837F-60133B2A5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0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E412F-7DBC-4FC0-88CB-2A73498917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2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A88-D2A0-4C31-AFC6-FF78BF4CB4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1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7D84-806F-4D9E-9E18-9F5039F9BC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872762C-284B-4B28-918A-879C3E5AF7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gavinfay.github.io/mar536-biolstats2-s2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faylab.github.io/lab-manual/03-code-of-conduct.html" TargetMode="External"/><Relationship Id="rId2" Type="http://schemas.openxmlformats.org/officeDocument/2006/relationships/hyperlink" Target="https://www.umassd.edu/studentaffairs/studenthandbook/academic-regulations-andproced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www.umassd.edu/media/umassdartmouth/smast/lab-pdf-files/SMAST-Code-of-%20Conduct-and-Diversity-State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03993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 sz="4400" dirty="0">
                <a:solidFill>
                  <a:schemeClr val="tx1"/>
                </a:solidFill>
              </a:rPr>
              <a:t>Course Introduction </a:t>
            </a:r>
            <a:br>
              <a:rPr lang="en-US" altLang="en-US" sz="4400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</a:rPr>
              <a:t>&amp; Statistical Rethinking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9768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MAR 536 Biological Statistics II</a:t>
            </a:r>
          </a:p>
          <a:p>
            <a:pPr eaLnBrk="1" hangingPunct="1"/>
            <a:r>
              <a:rPr lang="en-US" altLang="en-US" sz="3200" dirty="0"/>
              <a:t>January 17 2023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2800" dirty="0"/>
              <a:t>Instructor: Gavin Fay</a:t>
            </a:r>
          </a:p>
          <a:p>
            <a:pPr eaLnBrk="1" hangingPunct="1"/>
            <a:r>
              <a:rPr lang="en-US" altLang="en-US" sz="2800" dirty="0"/>
              <a:t>Teaching Assistant: Lucy McGinnis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Evaluation Procedures 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Research project (55%)</a:t>
            </a:r>
          </a:p>
          <a:p>
            <a:pPr lvl="1" eaLnBrk="1" hangingPunct="1"/>
            <a:r>
              <a:rPr lang="en-US" altLang="en-US" dirty="0"/>
              <a:t>Topic idea (1%)</a:t>
            </a:r>
          </a:p>
          <a:p>
            <a:pPr lvl="1" eaLnBrk="1" hangingPunct="1"/>
            <a:r>
              <a:rPr lang="en-US" altLang="en-US" dirty="0"/>
              <a:t>Project description (4%)</a:t>
            </a:r>
          </a:p>
          <a:p>
            <a:pPr lvl="1" eaLnBrk="1" hangingPunct="1"/>
            <a:r>
              <a:rPr lang="en-US" altLang="en-US" dirty="0"/>
              <a:t>Data exploration report (10%)</a:t>
            </a:r>
          </a:p>
          <a:p>
            <a:pPr lvl="1" eaLnBrk="1" hangingPunct="1"/>
            <a:r>
              <a:rPr lang="en-US" altLang="en-US" dirty="0"/>
              <a:t>Presentation (20%)</a:t>
            </a:r>
          </a:p>
          <a:p>
            <a:pPr lvl="1" eaLnBrk="1" hangingPunct="1"/>
            <a:r>
              <a:rPr lang="en-US" altLang="en-US" dirty="0"/>
              <a:t>Project report (20%)</a:t>
            </a:r>
          </a:p>
          <a:p>
            <a:pPr eaLnBrk="1" hangingPunct="1"/>
            <a:r>
              <a:rPr lang="en-US" altLang="en-US" dirty="0"/>
              <a:t>Mid-term exam (20%)</a:t>
            </a:r>
          </a:p>
          <a:p>
            <a:pPr eaLnBrk="1" hangingPunct="1"/>
            <a:r>
              <a:rPr lang="en-US" altLang="en-US" dirty="0"/>
              <a:t>Participation in discussion (5%)</a:t>
            </a:r>
          </a:p>
          <a:p>
            <a:pPr eaLnBrk="1" hangingPunct="1"/>
            <a:r>
              <a:rPr lang="en-US" altLang="en-US" dirty="0"/>
              <a:t>Computer lab exercises (20%)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3B35AA-13CC-4DD2-A067-8C3E694CE26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</a:rPr>
              <a:t>Content of Project </a:t>
            </a:r>
            <a:br>
              <a:rPr lang="en-US" altLang="en-US" sz="36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(</a:t>
            </a:r>
            <a:r>
              <a:rPr lang="en-US" altLang="en-US" sz="2800" dirty="0" err="1">
                <a:solidFill>
                  <a:schemeClr val="tx1"/>
                </a:solidFill>
              </a:rPr>
              <a:t>Zuur</a:t>
            </a:r>
            <a:r>
              <a:rPr lang="en-US" altLang="en-US" sz="2800" dirty="0">
                <a:solidFill>
                  <a:schemeClr val="tx1"/>
                </a:solidFill>
              </a:rPr>
              <a:t> et al. 2007 page viii)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Problem Statement: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These are my questions: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my statistical approach: …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Presentation &amp; Report: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method(s) that I employed…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Here’s proof that I did it all correctly (model validation):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what the data show: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ecological interpretation: 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46E66C-65F8-4144-89ED-8D32D373314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Mid-Term Exam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Take home examination on statistical concepts and ‘literacy’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Covering lecture and lab topics through Feb 28 (Principal Component Analysis)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Class/Lab Schedule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Lectures: Tuesday/Thursday 10:30-11:30</a:t>
            </a:r>
          </a:p>
          <a:p>
            <a:pPr eaLnBrk="1" hangingPunct="1"/>
            <a:r>
              <a:rPr lang="en-US" altLang="en-US" dirty="0"/>
              <a:t>R Labs: Wednesday 10:30-12:00</a:t>
            </a:r>
          </a:p>
          <a:p>
            <a:pPr eaLnBrk="1" hangingPunct="1"/>
            <a:r>
              <a:rPr lang="en-US" altLang="en-US" dirty="0"/>
              <a:t>Student hours:</a:t>
            </a:r>
          </a:p>
          <a:p>
            <a:pPr lvl="1" eaLnBrk="1" hangingPunct="1"/>
            <a:r>
              <a:rPr lang="en-US" altLang="en-US" dirty="0"/>
              <a:t>GF: (Zoom via Office Bookings)</a:t>
            </a:r>
          </a:p>
          <a:p>
            <a:pPr eaLnBrk="1" hangingPunct="1"/>
            <a:r>
              <a:rPr lang="en-US" altLang="en-US" dirty="0"/>
              <a:t>Recordings via Zoom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F18F4E-3D3B-4FB4-AC15-CE05E471307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Materials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Distributed via course website</a:t>
            </a:r>
          </a:p>
          <a:p>
            <a:pPr eaLnBrk="1" hangingPunct="1"/>
            <a:r>
              <a:rPr lang="en-US" altLang="en-US" sz="2800" dirty="0">
                <a:hlinkClick r:id="rId3"/>
              </a:rPr>
              <a:t>gavinfay.github.io/mar536-biolstats2-s23</a:t>
            </a:r>
            <a:endParaRPr lang="en-US" altLang="en-US" sz="2800" dirty="0"/>
          </a:p>
          <a:p>
            <a:pPr eaLnBrk="1" hangingPunct="1"/>
            <a:r>
              <a:rPr lang="en-US" altLang="en-US" dirty="0"/>
              <a:t>Class </a:t>
            </a:r>
            <a:r>
              <a:rPr lang="en-US" altLang="en-US" dirty="0" err="1"/>
              <a:t>GoogleDoc</a:t>
            </a:r>
            <a:r>
              <a:rPr lang="en-US" altLang="en-US" dirty="0"/>
              <a:t> for shared notes, sharing links, resources, tips, etc.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 err="1"/>
              <a:t>myCourses</a:t>
            </a:r>
            <a:endParaRPr lang="en-US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8E39F86-636E-B967-2798-CE0EB88EE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908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Assignment submission</a:t>
            </a:r>
          </a:p>
        </p:txBody>
      </p:sp>
    </p:spTree>
    <p:extLst>
      <p:ext uri="{BB962C8B-B14F-4D97-AF65-F5344CB8AC3E}">
        <p14:creationId xmlns:p14="http://schemas.microsoft.com/office/powerpoint/2010/main" val="132981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80B3E6-8BDC-47B0-A02C-F93C68A97957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www.highstat.com/book1.htm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" y="174660"/>
            <a:ext cx="8707055" cy="11935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FA75-07C6-4A3B-AE6E-B125B392F0D1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7" b="1706"/>
          <a:stretch>
            <a:fillRect/>
          </a:stretch>
        </p:blipFill>
        <p:spPr bwMode="auto">
          <a:xfrm>
            <a:off x="7467600" y="990600"/>
            <a:ext cx="167640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Data Management &amp; Software </a:t>
            </a:r>
          </a:p>
        </p:txBody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050534"/>
            <a:ext cx="8794679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u="sng" dirty="0"/>
              <a:t>Statistical software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Choice of software is largely unimportant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… but they may have different default </a:t>
            </a:r>
            <a:br>
              <a:rPr lang="en-US" altLang="en-US" sz="2400" dirty="0"/>
            </a:br>
            <a:r>
              <a:rPr lang="en-US" altLang="en-US" sz="2400" dirty="0"/>
              <a:t>settings or algorithms and give results.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You can use whatever software you </a:t>
            </a:r>
            <a:br>
              <a:rPr lang="en-US" altLang="en-US" sz="2400" dirty="0"/>
            </a:br>
            <a:r>
              <a:rPr lang="en-US" altLang="en-US" sz="2400" dirty="0"/>
              <a:t>choose for this class (DIY technical support).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However, because we need to teach SOMETHING, we will use 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A50021"/>
                </a:solidFill>
              </a:rPr>
              <a:t>Your </a:t>
            </a:r>
            <a:r>
              <a:rPr lang="en-US" altLang="en-US" sz="2800" u="sng" dirty="0">
                <a:solidFill>
                  <a:srgbClr val="A50021"/>
                </a:solidFill>
              </a:rPr>
              <a:t>data</a:t>
            </a:r>
            <a:r>
              <a:rPr lang="en-US" altLang="en-US" sz="2800" dirty="0">
                <a:solidFill>
                  <a:srgbClr val="A50021"/>
                </a:solidFill>
              </a:rPr>
              <a:t> are priceless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Expensive to collect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Loss or corruption of data can be a disaster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Statistics courses have traditionally focused on experimental design, representative sampling and analytical approaches.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Workflow &amp; data management, recording, entry, audit, storage and ‘collation’ have been relegated.</a:t>
            </a:r>
          </a:p>
        </p:txBody>
      </p:sp>
      <p:pic>
        <p:nvPicPr>
          <p:cNvPr id="327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993775"/>
            <a:ext cx="838200" cy="638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6764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1811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38400"/>
            <a:ext cx="2133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4EEF6-3549-4732-AD12-EEC7E2F1BEAF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Spreadsheets are convenient for small data sets but are inefficient and problematic for larger, more complicated databases (e.g., loss of data, lack of repeatability).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Relational databases (SQL) support: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Consistent, quick and accurate data entry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Quality control (valid range, cross-checking)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Efficient, secure data storage (relational, linked, indexed, backups)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Supports repeatable, complex data queries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Documented ‘metadata’ (table descriptions, variable definitions, code keys)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Reproducibility of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249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should be a clear, transparent, </a:t>
            </a:r>
            <a:r>
              <a:rPr lang="en-US" b="1" i="1" dirty="0"/>
              <a:t>repeatable</a:t>
            </a:r>
            <a:r>
              <a:rPr lang="en-US" dirty="0"/>
              <a:t> path from your data, your analyses of those data, and your results and interpretation.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Trevor Branch rule:</a:t>
            </a:r>
          </a:p>
          <a:p>
            <a:pPr marL="0" indent="0">
              <a:buNone/>
            </a:pPr>
            <a:r>
              <a:rPr lang="en-US" i="1" dirty="0"/>
              <a:t>“Every analysis you do on a dataset will have to be redone 10–15 times before publication. Plan accordingly.”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7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</a:t>
            </a:r>
            <a:r>
              <a:rPr lang="en-US" sz="1400" dirty="0" err="1"/>
              <a:t>Aruliah</a:t>
            </a:r>
            <a:r>
              <a:rPr lang="en-US" sz="1400" dirty="0"/>
              <a:t> DA, Brown CT, </a:t>
            </a:r>
            <a:r>
              <a:rPr lang="en-US" sz="1400" dirty="0" err="1"/>
              <a:t>Chue</a:t>
            </a:r>
            <a:r>
              <a:rPr lang="en-US" sz="1400" dirty="0"/>
              <a:t> Hong NP, Davis M, et al. (2014) Best Practices for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12(1): e1001745. doi:10.1371/journal.pbio.1001745</a:t>
            </a:r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64"/>
            <a:ext cx="6421348" cy="2469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41" y="2452716"/>
            <a:ext cx="6102850" cy="26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02A0C9-8097-48E4-BDFE-187437A9ACD2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Lecture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763000" cy="5257800"/>
          </a:xfrm>
        </p:spPr>
        <p:txBody>
          <a:bodyPr/>
          <a:lstStyle/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Objectives</a:t>
            </a:r>
          </a:p>
          <a:p>
            <a:pPr eaLnBrk="1" hangingPunct="1"/>
            <a:r>
              <a:rPr lang="en-US" altLang="en-US" dirty="0"/>
              <a:t>Introductions, Community Guidelines</a:t>
            </a:r>
          </a:p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Course Text</a:t>
            </a:r>
          </a:p>
          <a:p>
            <a:pPr lvl="1" eaLnBrk="1" hangingPunct="1"/>
            <a:r>
              <a:rPr lang="en-US" altLang="en-US" dirty="0"/>
              <a:t>Evaluation Procedures</a:t>
            </a:r>
          </a:p>
          <a:p>
            <a:pPr lvl="1" eaLnBrk="1" hangingPunct="1"/>
            <a:r>
              <a:rPr lang="en-US" altLang="en-US" dirty="0"/>
              <a:t>Schedule</a:t>
            </a:r>
          </a:p>
          <a:p>
            <a:pPr eaLnBrk="1" hangingPunct="1"/>
            <a:r>
              <a:rPr lang="en-US" altLang="en-US" dirty="0"/>
              <a:t>Chapter 2. Data Management &amp; Software</a:t>
            </a:r>
          </a:p>
          <a:p>
            <a:pPr eaLnBrk="1" hangingPunct="1"/>
            <a:r>
              <a:rPr lang="en-US" altLang="en-US" dirty="0"/>
              <a:t>Statistical Rethinking</a:t>
            </a:r>
          </a:p>
          <a:p>
            <a:pPr eaLnBrk="1" hangingPunct="1"/>
            <a:r>
              <a:rPr lang="en-US" altLang="en-US" dirty="0"/>
              <a:t>Overview of Methods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0" y="1600199"/>
            <a:ext cx="7583760" cy="33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7266-3364-F744-9667-FA467960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2A4-B846-F34B-A02D-51DBB63F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“If you don’t understand how the golem processes information, then you can’t interpret the golem’s output”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McElreath</a:t>
            </a:r>
            <a:r>
              <a:rPr lang="en-US" dirty="0"/>
              <a:t> 2020, Chap 1.2)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4B9E-5348-A943-904A-20133496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AEDC-C398-254E-9530-A82FEBB9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C2D5-DCDA-D34A-8BCA-244AF45B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6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C858C-D4CF-2F4D-BD49-1D6B7BE3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60670"/>
            <a:ext cx="8506327" cy="476250"/>
          </a:xfrm>
        </p:spPr>
        <p:txBody>
          <a:bodyPr/>
          <a:lstStyle/>
          <a:p>
            <a:pPr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Moving beyond test recipes where goal is ‘choose correct test’, to an understanding about how tests are related, and what the goal of the analyses are.</a:t>
            </a:r>
            <a:endParaRPr lang="en-US" alt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55E1-134B-FC44-9FA4-184BBE0C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6DEFE-D8C3-E142-82AE-06331C12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" y="0"/>
            <a:ext cx="7301976" cy="6101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DE9AE-6431-B141-AA7A-C6D1579DF1BC}"/>
              </a:ext>
            </a:extLst>
          </p:cNvPr>
          <p:cNvSpPr txBox="1"/>
          <p:nvPr/>
        </p:nvSpPr>
        <p:spPr>
          <a:xfrm>
            <a:off x="6581270" y="0"/>
            <a:ext cx="26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McElreath</a:t>
            </a:r>
            <a:r>
              <a:rPr lang="en-US" dirty="0"/>
              <a:t> 2020, Fig 1.1</a:t>
            </a:r>
          </a:p>
        </p:txBody>
      </p:sp>
    </p:spTree>
    <p:extLst>
      <p:ext uri="{BB962C8B-B14F-4D97-AF65-F5344CB8AC3E}">
        <p14:creationId xmlns:p14="http://schemas.microsoft.com/office/powerpoint/2010/main" val="57425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5B8007-3BE2-A84D-8A45-EA580137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“There is only one test”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27491-8FDA-5141-8251-43981DC1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81763"/>
            <a:ext cx="8229600" cy="1720516"/>
          </a:xfrm>
        </p:spPr>
        <p:txBody>
          <a:bodyPr/>
          <a:lstStyle/>
          <a:p>
            <a:r>
              <a:rPr lang="en-US" sz="2800" dirty="0"/>
              <a:t>All statistical tests ask the same question:</a:t>
            </a:r>
          </a:p>
          <a:p>
            <a:pPr marL="0" indent="0">
              <a:buNone/>
            </a:pPr>
            <a:r>
              <a:rPr lang="en-US" sz="2400" dirty="0"/>
              <a:t>	"Is the apparent effect real, or is it due to chance?"</a:t>
            </a:r>
          </a:p>
          <a:p>
            <a:r>
              <a:rPr lang="en-US" sz="2800" dirty="0"/>
              <a:t>Differences lie in the assumptions &amp; simplifying approximations to compute p-values efficiently.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7DD29-A5C5-D94E-BF70-1B909A3F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183A0-20CB-9542-97EE-1ADECEF2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D3BDB-F06F-2941-BA6B-4827E10F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E412F-7DBC-4FC0-88CB-2A734989179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B6ED5FDA-422E-2E42-A75A-9C279CFA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6" y="1022685"/>
            <a:ext cx="7546388" cy="3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12603-96FE-C742-A535-12EE2AD5BCEC}"/>
              </a:ext>
            </a:extLst>
          </p:cNvPr>
          <p:cNvSpPr/>
          <p:nvPr/>
        </p:nvSpPr>
        <p:spPr>
          <a:xfrm>
            <a:off x="1888957" y="6435209"/>
            <a:ext cx="7110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allendowney.blogspot.com</a:t>
            </a:r>
            <a:r>
              <a:rPr lang="en-US" dirty="0"/>
              <a:t>/2011/05/there-is-only-one-</a:t>
            </a:r>
            <a:r>
              <a:rPr lang="en-US" dirty="0" err="1"/>
              <a:t>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2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93F355-8146-9944-BDA5-F72024E8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Statistical Rethinking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FCE08-6245-0449-8255-64F8646C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5558589"/>
          </a:xfrm>
        </p:spPr>
        <p:txBody>
          <a:bodyPr/>
          <a:lstStyle/>
          <a:p>
            <a:r>
              <a:rPr lang="en-US" sz="2900" dirty="0"/>
              <a:t>Going beyond ‘significant’ effects &amp; recipes, develop statistical literacy</a:t>
            </a:r>
          </a:p>
          <a:p>
            <a:endParaRPr lang="en-US" sz="2900" dirty="0"/>
          </a:p>
          <a:p>
            <a:r>
              <a:rPr lang="en-US" sz="2900" dirty="0"/>
              <a:t>Specify hypotheses for explanations of data- construct models to test these.</a:t>
            </a:r>
          </a:p>
          <a:p>
            <a:r>
              <a:rPr lang="en-US" sz="2900" dirty="0"/>
              <a:t>Evaluate support in data for these models</a:t>
            </a:r>
          </a:p>
          <a:p>
            <a:r>
              <a:rPr lang="en-US" sz="2900" dirty="0"/>
              <a:t>Compare strength of evidence for alternative models</a:t>
            </a:r>
          </a:p>
          <a:p>
            <a:r>
              <a:rPr lang="en-US" sz="2900" dirty="0"/>
              <a:t>Make predictions based on statistical inference</a:t>
            </a:r>
          </a:p>
          <a:p>
            <a:r>
              <a:rPr lang="en-US" sz="2900" dirty="0"/>
              <a:t>Compute uncertainty associated with inference and predictions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81951-B424-5E46-A4CA-7DFC5EFE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2488-0379-3245-B780-A040569A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E3EC8-5795-CA42-908B-9FF9DABD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026F0-7B69-4AA9-837F-60133B2A58C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71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E5D4CE-0B4E-4240-9AE8-EEC3A71F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General approach for this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3A99-24BE-B14F-AAAB-3D068732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BFD-5BE0-D348-B532-6CD12E14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C681-1782-B94D-A59C-2FE77A31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970FB-ECF6-DC40-B091-3B151463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5" y="1777999"/>
            <a:ext cx="8468730" cy="383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D2DD5-E69B-8140-8B9C-FB2F96B786DF}"/>
              </a:ext>
            </a:extLst>
          </p:cNvPr>
          <p:cNvSpPr txBox="1"/>
          <p:nvPr/>
        </p:nvSpPr>
        <p:spPr>
          <a:xfrm>
            <a:off x="6930189" y="6381750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Ismay</a:t>
            </a:r>
            <a:r>
              <a:rPr lang="en-US" dirty="0"/>
              <a:t> &amp; Kim 2019</a:t>
            </a:r>
          </a:p>
        </p:txBody>
      </p:sp>
    </p:spTree>
    <p:extLst>
      <p:ext uri="{BB962C8B-B14F-4D97-AF65-F5344CB8AC3E}">
        <p14:creationId xmlns:p14="http://schemas.microsoft.com/office/powerpoint/2010/main" val="78448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46948"/>
            <a:ext cx="8229600" cy="3753852"/>
          </a:xfrm>
        </p:spPr>
        <p:txBody>
          <a:bodyPr/>
          <a:lstStyle/>
          <a:p>
            <a:r>
              <a:rPr lang="en-US" dirty="0"/>
              <a:t>non-profit in Sweden that promotes sustainable global development and achievement of UN Millennium Development Goals by increased use &amp; understanding of statistics about social, economic and environmental development.</a:t>
            </a:r>
          </a:p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(check out </a:t>
            </a:r>
            <a:r>
              <a:rPr lang="en-US" dirty="0" err="1"/>
              <a:t>yt</a:t>
            </a:r>
            <a:r>
              <a:rPr lang="en-US" dirty="0"/>
              <a:t> videos)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11453" y="640079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6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42410"/>
            <a:ext cx="8229600" cy="3753852"/>
          </a:xfrm>
        </p:spPr>
        <p:txBody>
          <a:bodyPr/>
          <a:lstStyle/>
          <a:p>
            <a:r>
              <a:rPr lang="en-US" sz="2800" dirty="0"/>
              <a:t>‘</a:t>
            </a:r>
            <a:r>
              <a:rPr lang="en-US" sz="2800" dirty="0" err="1"/>
              <a:t>gapminder.xlsx</a:t>
            </a:r>
            <a:r>
              <a:rPr lang="en-US" sz="2800" dirty="0"/>
              <a:t>’ summarizes data on life expectancy &amp; GDP for 142 countries.</a:t>
            </a:r>
          </a:p>
          <a:p>
            <a:r>
              <a:rPr lang="en-US" sz="2800" dirty="0"/>
              <a:t>What are some questions you might ask about these data?</a:t>
            </a:r>
          </a:p>
          <a:p>
            <a:r>
              <a:rPr lang="en-US" sz="2800" dirty="0"/>
              <a:t>What are some inferences you might want to make?</a:t>
            </a:r>
          </a:p>
          <a:p>
            <a:r>
              <a:rPr lang="en-US" sz="2800" dirty="0"/>
              <a:t>What might you want to compare? How might you visualize? What assumptions might you need to make?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0F7BC-25BF-5547-B954-30114F95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4DA8-890B-484F-B0EB-05FB7A76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50493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35517" y="646095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7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Schedule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0" y="5062538"/>
            <a:ext cx="9144000" cy="1338262"/>
          </a:xfrm>
        </p:spPr>
        <p:txBody>
          <a:bodyPr/>
          <a:lstStyle/>
          <a:p>
            <a:pPr eaLnBrk="1" hangingPunct="1"/>
            <a:r>
              <a:rPr lang="en-US" altLang="en-US" dirty="0"/>
              <a:t>Wednesday Lab – Introduction to R &amp; R Studio</a:t>
            </a:r>
          </a:p>
          <a:p>
            <a:pPr eaLnBrk="1" hangingPunct="1"/>
            <a:r>
              <a:rPr lang="en-US" altLang="en-US" dirty="0"/>
              <a:t>Thursday Lecture – Probability Review</a:t>
            </a:r>
          </a:p>
        </p:txBody>
      </p:sp>
      <p:sp>
        <p:nvSpPr>
          <p:cNvPr id="11059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059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05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40A332-AA9B-48EA-988B-46674F526FB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709B2F-83D5-BD46-AF87-708149682D9A}"/>
              </a:ext>
            </a:extLst>
          </p:cNvPr>
          <p:cNvSpPr txBox="1">
            <a:spLocks/>
          </p:cNvSpPr>
          <p:nvPr/>
        </p:nvSpPr>
        <p:spPr bwMode="auto">
          <a:xfrm>
            <a:off x="0" y="257175"/>
            <a:ext cx="9144000" cy="71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/>
              <a:t>Coming next….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BC1C7-4CAF-0067-5FA0-7B5B2EBA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" y="1838669"/>
            <a:ext cx="9285708" cy="20657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0B91B-D944-4DAD-AB16-FA54CD8D808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of Bivariate Methods</a:t>
            </a:r>
          </a:p>
        </p:txBody>
      </p:sp>
      <p:sp>
        <p:nvSpPr>
          <p:cNvPr id="38918" name="AutoShape 3"/>
          <p:cNvSpPr>
            <a:spLocks noChangeArrowheads="1"/>
          </p:cNvSpPr>
          <p:nvPr/>
        </p:nvSpPr>
        <p:spPr bwMode="auto">
          <a:xfrm>
            <a:off x="3924300" y="19812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38919" name="AutoShape 4"/>
          <p:cNvSpPr>
            <a:spLocks noChangeArrowheads="1"/>
          </p:cNvSpPr>
          <p:nvPr/>
        </p:nvSpPr>
        <p:spPr bwMode="auto">
          <a:xfrm>
            <a:off x="609600" y="1219200"/>
            <a:ext cx="20574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Transformation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response variable?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 explanatory variable?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residuals?</a:t>
            </a:r>
          </a:p>
        </p:txBody>
      </p:sp>
      <p:sp>
        <p:nvSpPr>
          <p:cNvPr id="38920" name="Line 5"/>
          <p:cNvSpPr>
            <a:spLocks noChangeShapeType="1"/>
          </p:cNvSpPr>
          <p:nvPr/>
        </p:nvSpPr>
        <p:spPr bwMode="auto">
          <a:xfrm>
            <a:off x="2743200" y="1828800"/>
            <a:ext cx="11430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1" name="AutoShape 6"/>
          <p:cNvSpPr>
            <a:spLocks noChangeArrowheads="1"/>
          </p:cNvSpPr>
          <p:nvPr/>
        </p:nvSpPr>
        <p:spPr bwMode="auto">
          <a:xfrm>
            <a:off x="6248400" y="1219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Normality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histograms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Q-Q plots</a:t>
            </a:r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6324600" y="2362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Outliers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dotplots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boxplots</a:t>
            </a:r>
          </a:p>
        </p:txBody>
      </p:sp>
      <p:sp>
        <p:nvSpPr>
          <p:cNvPr id="38923" name="AutoShape 8"/>
          <p:cNvSpPr>
            <a:spLocks noChangeArrowheads="1"/>
          </p:cNvSpPr>
          <p:nvPr/>
        </p:nvSpPr>
        <p:spPr bwMode="auto">
          <a:xfrm>
            <a:off x="7696200" y="1295400"/>
            <a:ext cx="1219200" cy="1295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Collinearity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-pairplots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PCA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coplots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Lattice plots</a:t>
            </a:r>
          </a:p>
        </p:txBody>
      </p:sp>
      <p:sp>
        <p:nvSpPr>
          <p:cNvPr id="38924" name="Line 9"/>
          <p:cNvSpPr>
            <a:spLocks noChangeShapeType="1"/>
          </p:cNvSpPr>
          <p:nvPr/>
        </p:nvSpPr>
        <p:spPr bwMode="auto">
          <a:xfrm flipV="1">
            <a:off x="5257800" y="18288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 flipV="1">
            <a:off x="5257800" y="1981200"/>
            <a:ext cx="24384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11"/>
          <p:cNvSpPr>
            <a:spLocks noChangeShapeType="1"/>
          </p:cNvSpPr>
          <p:nvPr/>
        </p:nvSpPr>
        <p:spPr bwMode="auto">
          <a:xfrm>
            <a:off x="5257800" y="23622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6096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Regression</a:t>
            </a:r>
          </a:p>
        </p:txBody>
      </p:sp>
      <p:sp>
        <p:nvSpPr>
          <p:cNvPr id="38928" name="AutoShape 13"/>
          <p:cNvSpPr>
            <a:spLocks noChangeArrowheads="1"/>
          </p:cNvSpPr>
          <p:nvPr/>
        </p:nvSpPr>
        <p:spPr bwMode="auto">
          <a:xfrm>
            <a:off x="75438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Modeling</a:t>
            </a:r>
          </a:p>
        </p:txBody>
      </p:sp>
      <p:sp>
        <p:nvSpPr>
          <p:cNvPr id="38929" name="Line 14"/>
          <p:cNvSpPr>
            <a:spLocks noChangeShapeType="1"/>
          </p:cNvSpPr>
          <p:nvPr/>
        </p:nvSpPr>
        <p:spPr bwMode="auto">
          <a:xfrm flipH="1">
            <a:off x="1905000" y="2667000"/>
            <a:ext cx="2057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Text Box 15"/>
          <p:cNvSpPr txBox="1">
            <a:spLocks noChangeArrowheads="1"/>
          </p:cNvSpPr>
          <p:nvPr/>
        </p:nvSpPr>
        <p:spPr bwMode="auto">
          <a:xfrm>
            <a:off x="2362200" y="3276600"/>
            <a:ext cx="1498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 relationships</a:t>
            </a:r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>
            <a:off x="5181600" y="2667000"/>
            <a:ext cx="2362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Text Box 17"/>
          <p:cNvSpPr txBox="1">
            <a:spLocks noChangeArrowheads="1"/>
          </p:cNvSpPr>
          <p:nvPr/>
        </p:nvSpPr>
        <p:spPr bwMode="auto">
          <a:xfrm>
            <a:off x="5257800" y="3276600"/>
            <a:ext cx="172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Nonlinear relationships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1981200" y="3733800"/>
            <a:ext cx="5486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Text Box 19"/>
          <p:cNvSpPr txBox="1">
            <a:spLocks noChangeArrowheads="1"/>
          </p:cNvSpPr>
          <p:nvPr/>
        </p:nvSpPr>
        <p:spPr bwMode="auto">
          <a:xfrm>
            <a:off x="3467100" y="3733800"/>
            <a:ext cx="220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Verify linearity or  nonlinearlity</a:t>
            </a:r>
          </a:p>
        </p:txBody>
      </p:sp>
      <p:sp>
        <p:nvSpPr>
          <p:cNvPr id="38935" name="AutoShape 20"/>
          <p:cNvSpPr>
            <a:spLocks noChangeArrowheads="1"/>
          </p:cNvSpPr>
          <p:nvPr/>
        </p:nvSpPr>
        <p:spPr bwMode="auto">
          <a:xfrm>
            <a:off x="533400" y="5181600"/>
            <a:ext cx="1676400" cy="685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 Modeling</a:t>
            </a:r>
          </a:p>
        </p:txBody>
      </p:sp>
      <p:sp>
        <p:nvSpPr>
          <p:cNvPr id="38936" name="AutoShape 21"/>
          <p:cNvSpPr>
            <a:spLocks noChangeArrowheads="1"/>
          </p:cNvSpPr>
          <p:nvPr/>
        </p:nvSpPr>
        <p:spPr bwMode="auto">
          <a:xfrm>
            <a:off x="7086600" y="5181600"/>
            <a:ext cx="1828800" cy="685800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 Modeling</a:t>
            </a:r>
          </a:p>
        </p:txBody>
      </p:sp>
      <p:sp>
        <p:nvSpPr>
          <p:cNvPr id="38937" name="Line 22"/>
          <p:cNvSpPr>
            <a:spLocks noChangeShapeType="1"/>
          </p:cNvSpPr>
          <p:nvPr/>
        </p:nvSpPr>
        <p:spPr bwMode="auto">
          <a:xfrm>
            <a:off x="12192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Text Box 23"/>
          <p:cNvSpPr txBox="1">
            <a:spLocks noChangeArrowheads="1"/>
          </p:cNvSpPr>
          <p:nvPr/>
        </p:nvSpPr>
        <p:spPr bwMode="auto">
          <a:xfrm>
            <a:off x="12954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39" name="Line 24"/>
          <p:cNvSpPr>
            <a:spLocks noChangeShapeType="1"/>
          </p:cNvSpPr>
          <p:nvPr/>
        </p:nvSpPr>
        <p:spPr bwMode="auto">
          <a:xfrm>
            <a:off x="81534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5"/>
          <p:cNvSpPr txBox="1">
            <a:spLocks noChangeArrowheads="1"/>
          </p:cNvSpPr>
          <p:nvPr/>
        </p:nvSpPr>
        <p:spPr bwMode="auto">
          <a:xfrm>
            <a:off x="69342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41" name="Line 26"/>
          <p:cNvSpPr>
            <a:spLocks noChangeShapeType="1"/>
          </p:cNvSpPr>
          <p:nvPr/>
        </p:nvSpPr>
        <p:spPr bwMode="auto">
          <a:xfrm>
            <a:off x="1905000" y="4038600"/>
            <a:ext cx="51054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2" name="Line 27"/>
          <p:cNvSpPr>
            <a:spLocks noChangeShapeType="1"/>
          </p:cNvSpPr>
          <p:nvPr/>
        </p:nvSpPr>
        <p:spPr bwMode="auto">
          <a:xfrm flipH="1">
            <a:off x="2209800" y="4038600"/>
            <a:ext cx="53340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5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F0DA7D-0840-43AE-8854-C7F83A1DF62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Description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3163"/>
            <a:ext cx="9144000" cy="52085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Student-led learning in statistical analysis of ecological data. </a:t>
            </a:r>
          </a:p>
          <a:p>
            <a:pPr lvl="1" eaLnBrk="1" hangingPunct="1"/>
            <a:r>
              <a:rPr lang="en-US" altLang="en-US" sz="2400" u="sng" dirty="0"/>
              <a:t>Guided learning </a:t>
            </a:r>
            <a:r>
              <a:rPr lang="en-US" altLang="en-US" sz="2400" dirty="0"/>
              <a:t>in advanced statistical analysis, as applied to ecological research and other fields of marine science. </a:t>
            </a:r>
          </a:p>
          <a:p>
            <a:pPr lvl="1" eaLnBrk="1" hangingPunct="1"/>
            <a:r>
              <a:rPr lang="en-US" altLang="en-US" sz="2400" u="sng" dirty="0"/>
              <a:t>Advanced concepts </a:t>
            </a:r>
            <a:r>
              <a:rPr lang="en-US" altLang="en-US" sz="2400" dirty="0"/>
              <a:t>in probability, hypothesis testing, and estimation will be presented by students, including analyses of example data sets and problems. </a:t>
            </a:r>
          </a:p>
          <a:p>
            <a:pPr lvl="1" eaLnBrk="1" hangingPunct="1"/>
            <a:r>
              <a:rPr lang="en-US" altLang="en-US" sz="2400" dirty="0"/>
              <a:t>Students will be required to learn selected methods,</a:t>
            </a:r>
            <a:br>
              <a:rPr lang="en-US" altLang="en-US" sz="2400" dirty="0"/>
            </a:br>
            <a:r>
              <a:rPr lang="en-US" altLang="en-US" sz="2400" dirty="0"/>
              <a:t>present topics to the class that are relevant to their graduate research, and complete a class project.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 computer lab, focused on introductory and intermediate programming and analysis using 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90199-A603-4452-9114-FC6D114345C0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Overview of Multivariate Methods</a:t>
            </a:r>
          </a:p>
        </p:txBody>
      </p:sp>
      <p:sp>
        <p:nvSpPr>
          <p:cNvPr id="40966" name="AutoShape 3"/>
          <p:cNvSpPr>
            <a:spLocks noChangeArrowheads="1"/>
          </p:cNvSpPr>
          <p:nvPr/>
        </p:nvSpPr>
        <p:spPr bwMode="auto">
          <a:xfrm>
            <a:off x="533400" y="12954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>
            <a:off x="4572000" y="1371600"/>
            <a:ext cx="1524000" cy="685800"/>
          </a:xfrm>
          <a:prstGeom prst="octagon">
            <a:avLst>
              <a:gd name="adj" fmla="val 29287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not too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many zeros</a:t>
            </a:r>
          </a:p>
        </p:txBody>
      </p:sp>
      <p:sp>
        <p:nvSpPr>
          <p:cNvPr id="40968" name="Line 5"/>
          <p:cNvSpPr>
            <a:spLocks noChangeShapeType="1"/>
          </p:cNvSpPr>
          <p:nvPr/>
        </p:nvSpPr>
        <p:spPr bwMode="auto">
          <a:xfrm>
            <a:off x="1828800" y="16002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AutoShape 6"/>
          <p:cNvSpPr>
            <a:spLocks noChangeArrowheads="1"/>
          </p:cNvSpPr>
          <p:nvPr/>
        </p:nvSpPr>
        <p:spPr bwMode="auto">
          <a:xfrm>
            <a:off x="533400" y="4038600"/>
            <a:ext cx="1066800" cy="685800"/>
          </a:xfrm>
          <a:prstGeom prst="octagon">
            <a:avLst>
              <a:gd name="adj" fmla="val 2928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lots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zeros</a:t>
            </a:r>
          </a:p>
        </p:txBody>
      </p:sp>
      <p:sp>
        <p:nvSpPr>
          <p:cNvPr id="40970" name="AutoShape 7"/>
          <p:cNvSpPr>
            <a:spLocks noChangeArrowheads="1"/>
          </p:cNvSpPr>
          <p:nvPr/>
        </p:nvSpPr>
        <p:spPr bwMode="auto">
          <a:xfrm>
            <a:off x="7315200" y="13716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Discriminant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1" name="Line 8"/>
          <p:cNvSpPr>
            <a:spLocks noChangeShapeType="1"/>
          </p:cNvSpPr>
          <p:nvPr/>
        </p:nvSpPr>
        <p:spPr bwMode="auto">
          <a:xfrm>
            <a:off x="6172200" y="160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9"/>
          <p:cNvSpPr txBox="1">
            <a:spLocks noChangeArrowheads="1"/>
          </p:cNvSpPr>
          <p:nvPr/>
        </p:nvSpPr>
        <p:spPr bwMode="auto">
          <a:xfrm>
            <a:off x="6096000" y="1676400"/>
            <a:ext cx="1219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known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group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membership</a:t>
            </a:r>
          </a:p>
        </p:txBody>
      </p:sp>
      <p:sp>
        <p:nvSpPr>
          <p:cNvPr id="40973" name="AutoShape 10"/>
          <p:cNvSpPr>
            <a:spLocks noChangeArrowheads="1"/>
          </p:cNvSpPr>
          <p:nvPr/>
        </p:nvSpPr>
        <p:spPr bwMode="auto">
          <a:xfrm>
            <a:off x="2667000" y="2362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Principal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4" name="Line 11"/>
          <p:cNvSpPr>
            <a:spLocks noChangeShapeType="1"/>
          </p:cNvSpPr>
          <p:nvPr/>
        </p:nvSpPr>
        <p:spPr bwMode="auto">
          <a:xfrm flipH="1">
            <a:off x="3962400" y="1905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2"/>
          <p:cNvSpPr txBox="1">
            <a:spLocks noChangeArrowheads="1"/>
          </p:cNvSpPr>
          <p:nvPr/>
        </p:nvSpPr>
        <p:spPr bwMode="auto">
          <a:xfrm>
            <a:off x="3124200" y="1752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relationships</a:t>
            </a:r>
          </a:p>
        </p:txBody>
      </p:sp>
      <p:sp>
        <p:nvSpPr>
          <p:cNvPr id="40976" name="AutoShape 13"/>
          <p:cNvSpPr>
            <a:spLocks noChangeArrowheads="1"/>
          </p:cNvSpPr>
          <p:nvPr/>
        </p:nvSpPr>
        <p:spPr bwMode="auto">
          <a:xfrm>
            <a:off x="3200400" y="32004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77" name="Line 14"/>
          <p:cNvSpPr>
            <a:spLocks noChangeShapeType="1"/>
          </p:cNvSpPr>
          <p:nvPr/>
        </p:nvSpPr>
        <p:spPr bwMode="auto">
          <a:xfrm flipH="1">
            <a:off x="4419600" y="2133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5"/>
          <p:cNvSpPr txBox="1">
            <a:spLocks noChangeArrowheads="1"/>
          </p:cNvSpPr>
          <p:nvPr/>
        </p:nvSpPr>
        <p:spPr bwMode="auto">
          <a:xfrm>
            <a:off x="4419600" y="2514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79" name="AutoShape 16"/>
          <p:cNvSpPr>
            <a:spLocks noChangeArrowheads="1"/>
          </p:cNvSpPr>
          <p:nvPr/>
        </p:nvSpPr>
        <p:spPr bwMode="auto">
          <a:xfrm>
            <a:off x="5181600" y="3124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Redundancy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0" name="Line 17"/>
          <p:cNvSpPr>
            <a:spLocks noChangeShapeType="1"/>
          </p:cNvSpPr>
          <p:nvPr/>
        </p:nvSpPr>
        <p:spPr bwMode="auto">
          <a:xfrm flipH="1">
            <a:off x="5867400" y="20574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"/>
          <p:cNvSpPr txBox="1">
            <a:spLocks noChangeArrowheads="1"/>
          </p:cNvSpPr>
          <p:nvPr/>
        </p:nvSpPr>
        <p:spPr bwMode="auto">
          <a:xfrm>
            <a:off x="5867400" y="2514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2" name="AutoShape 19"/>
          <p:cNvSpPr>
            <a:spLocks noChangeArrowheads="1"/>
          </p:cNvSpPr>
          <p:nvPr/>
        </p:nvSpPr>
        <p:spPr bwMode="auto">
          <a:xfrm>
            <a:off x="7467600" y="297180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Canonical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3" name="Line 20"/>
          <p:cNvSpPr>
            <a:spLocks noChangeShapeType="1"/>
          </p:cNvSpPr>
          <p:nvPr/>
        </p:nvSpPr>
        <p:spPr bwMode="auto">
          <a:xfrm>
            <a:off x="6553200" y="32766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1"/>
          <p:cNvSpPr txBox="1">
            <a:spLocks noChangeArrowheads="1"/>
          </p:cNvSpPr>
          <p:nvPr/>
        </p:nvSpPr>
        <p:spPr bwMode="auto">
          <a:xfrm>
            <a:off x="6400800" y="3276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85" name="Line 22"/>
          <p:cNvSpPr>
            <a:spLocks noChangeShapeType="1"/>
          </p:cNvSpPr>
          <p:nvPr/>
        </p:nvSpPr>
        <p:spPr bwMode="auto">
          <a:xfrm>
            <a:off x="1066800" y="1981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23"/>
          <p:cNvSpPr txBox="1">
            <a:spLocks noChangeArrowheads="1"/>
          </p:cNvSpPr>
          <p:nvPr/>
        </p:nvSpPr>
        <p:spPr bwMode="auto">
          <a:xfrm>
            <a:off x="1676400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variables</a:t>
            </a:r>
          </a:p>
        </p:txBody>
      </p:sp>
      <p:sp>
        <p:nvSpPr>
          <p:cNvPr id="40987" name="Text Box 24"/>
          <p:cNvSpPr txBox="1">
            <a:spLocks noChangeArrowheads="1"/>
          </p:cNvSpPr>
          <p:nvPr/>
        </p:nvSpPr>
        <p:spPr bwMode="auto">
          <a:xfrm>
            <a:off x="2514600" y="5181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8" name="AutoShape 25"/>
          <p:cNvSpPr>
            <a:spLocks noChangeArrowheads="1"/>
          </p:cNvSpPr>
          <p:nvPr/>
        </p:nvSpPr>
        <p:spPr bwMode="auto">
          <a:xfrm>
            <a:off x="3276600" y="4114800"/>
            <a:ext cx="2819400" cy="8382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R-Technique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Principle Coordinate Analysis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Nonmetric Multidimensional Scaling</a:t>
            </a:r>
          </a:p>
        </p:txBody>
      </p:sp>
      <p:sp>
        <p:nvSpPr>
          <p:cNvPr id="40989" name="Line 26"/>
          <p:cNvSpPr>
            <a:spLocks noChangeShapeType="1"/>
          </p:cNvSpPr>
          <p:nvPr/>
        </p:nvSpPr>
        <p:spPr bwMode="auto">
          <a:xfrm>
            <a:off x="1600200" y="4419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AutoShape 27"/>
          <p:cNvSpPr>
            <a:spLocks noChangeArrowheads="1"/>
          </p:cNvSpPr>
          <p:nvPr/>
        </p:nvSpPr>
        <p:spPr bwMode="auto">
          <a:xfrm>
            <a:off x="1066800" y="5410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Q-Technique</a:t>
            </a:r>
            <a:endParaRPr lang="en-US" altLang="en-US" sz="1200"/>
          </a:p>
        </p:txBody>
      </p:sp>
      <p:sp>
        <p:nvSpPr>
          <p:cNvPr id="40991" name="Text Box 28"/>
          <p:cNvSpPr txBox="1">
            <a:spLocks noChangeArrowheads="1"/>
          </p:cNvSpPr>
          <p:nvPr/>
        </p:nvSpPr>
        <p:spPr bwMode="auto">
          <a:xfrm>
            <a:off x="152400" y="4876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observations</a:t>
            </a:r>
          </a:p>
        </p:txBody>
      </p:sp>
      <p:sp>
        <p:nvSpPr>
          <p:cNvPr id="40992" name="Line 29"/>
          <p:cNvSpPr>
            <a:spLocks noChangeShapeType="1"/>
          </p:cNvSpPr>
          <p:nvPr/>
        </p:nvSpPr>
        <p:spPr bwMode="auto">
          <a:xfrm>
            <a:off x="1371600" y="47244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30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AutoShape 31"/>
          <p:cNvSpPr>
            <a:spLocks noChangeArrowheads="1"/>
          </p:cNvSpPr>
          <p:nvPr/>
        </p:nvSpPr>
        <p:spPr bwMode="auto">
          <a:xfrm>
            <a:off x="4038600" y="5334000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Mantel test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Analysis of Similarities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4355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A9A9D-647F-5342-ADFA-44C72B0C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C618-8C84-E44E-972C-B7DDA94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930C-7011-EF47-B9C5-B85FA3BE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7A7BF-63A4-D747-B94C-D50A37BE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17"/>
            <a:ext cx="9135077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AB6EA5-3782-4469-ABA3-791D6F254CBC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Objectives 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Self-learning in advanced quantitative concepts and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Familiarity with advanced statistical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communicating advanced quantitative topics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in statistical programming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you are</a:t>
            </a:r>
          </a:p>
          <a:p>
            <a:r>
              <a:rPr lang="en-US" dirty="0"/>
              <a:t>Preferred name in this class</a:t>
            </a:r>
          </a:p>
          <a:p>
            <a:r>
              <a:rPr lang="en-US" dirty="0"/>
              <a:t>Your pronouns</a:t>
            </a:r>
          </a:p>
          <a:p>
            <a:endParaRPr lang="en-US" dirty="0"/>
          </a:p>
          <a:p>
            <a:r>
              <a:rPr lang="en-US" dirty="0"/>
              <a:t>Background, Statistics Experience</a:t>
            </a:r>
          </a:p>
          <a:p>
            <a:r>
              <a:rPr lang="en-US" dirty="0"/>
              <a:t>What do you hope to get out of this class?</a:t>
            </a:r>
          </a:p>
          <a:p>
            <a:r>
              <a:rPr lang="en-US" dirty="0"/>
              <a:t>A boring fact about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1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85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Community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Co-create our expectations for our interactions this semester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University policies &amp; regulations apply</a:t>
            </a:r>
            <a:endParaRPr lang="en-US" dirty="0"/>
          </a:p>
          <a:p>
            <a:r>
              <a:rPr lang="en-US" dirty="0">
                <a:hlinkClick r:id="rId3"/>
              </a:rPr>
              <a:t>Fay lab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SMAST code of conduct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1028" name="Picture 4" descr="Sticky Notes - Sure Print">
            <a:extLst>
              <a:ext uri="{FF2B5EF4-FFF2-40B4-BE49-F238E27FC236}">
                <a16:creationId xmlns:a16="http://schemas.microsoft.com/office/drawing/2014/main" id="{D6E5FF81-7EA1-C641-A6FC-D961BA9B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03" y="2827419"/>
            <a:ext cx="3056993" cy="18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59C35C-9CD0-45FB-877D-EABF005C3924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5257800" cy="4678363"/>
          </a:xfrm>
        </p:spPr>
        <p:txBody>
          <a:bodyPr/>
          <a:lstStyle/>
          <a:p>
            <a:pPr eaLnBrk="1" hangingPunct="1"/>
            <a:r>
              <a:rPr lang="en-US" altLang="en-US" sz="2800"/>
              <a:t>Zuur, A.F., Ieno, E.N. and Smith, G.M. (2007). Analysing Ecological Data. Springer. 700p. Series: Statistics for Biology and Health.</a:t>
            </a:r>
          </a:p>
          <a:p>
            <a:pPr eaLnBrk="1" hangingPunct="1"/>
            <a:r>
              <a:rPr lang="en-US" altLang="en-US" sz="2800"/>
              <a:t>Two parts:</a:t>
            </a:r>
          </a:p>
          <a:p>
            <a:pPr lvl="1" eaLnBrk="1" hangingPunct="1"/>
            <a:r>
              <a:rPr lang="en-US" altLang="en-US" sz="2400"/>
              <a:t>Statistical theory (Chap’s 1-19)</a:t>
            </a:r>
          </a:p>
          <a:p>
            <a:pPr lvl="1" eaLnBrk="1" hangingPunct="1"/>
            <a:r>
              <a:rPr lang="en-US" altLang="en-US" sz="2400"/>
              <a:t>Case studies (Chap’s 20-37)</a:t>
            </a:r>
            <a:r>
              <a:rPr lang="en-US" altLang="en-US" sz="2400">
                <a:solidFill>
                  <a:srgbClr val="990099"/>
                </a:solidFill>
              </a:rPr>
              <a:t>	</a:t>
            </a:r>
          </a:p>
        </p:txBody>
      </p:sp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914400"/>
            <a:ext cx="3748087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541711-A154-453F-8014-3F4B2E0EF8B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Aim of the book (and the class): Introduce advanced techniques to </a:t>
            </a:r>
            <a:r>
              <a:rPr lang="en-US" altLang="en-US" sz="2800" u="sng" dirty="0"/>
              <a:t>statistically literate biological/ecological scientists</a:t>
            </a:r>
            <a:r>
              <a:rPr lang="en-US" altLang="en-US" sz="2800" dirty="0"/>
              <a:t>. Presentations are ‘ecologist friendly.’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required background for this book (and this class) is familiarity with basic statistics: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Normal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i="1" dirty="0"/>
              <a:t>p</a:t>
            </a:r>
            <a:r>
              <a:rPr lang="en-US" altLang="en-US" sz="2400" dirty="0"/>
              <a:t>-values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Correlation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Regression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Hypothesis testing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Independent statistical programming and debugging.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Additional texts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" y="184045"/>
            <a:ext cx="2483537" cy="3741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1" y="1143000"/>
            <a:ext cx="2177398" cy="3266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15312"/>
            <a:ext cx="2531794" cy="357826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E1F3EA-46CB-C50E-608D-80ED8CB7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" y="3021783"/>
            <a:ext cx="2637871" cy="38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2607E5-DDDF-8977-30BA-727E2558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05" y="3152043"/>
            <a:ext cx="2392564" cy="38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533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1505</Words>
  <Application>Microsoft Macintosh PowerPoint</Application>
  <PresentationFormat>On-screen Show (4:3)</PresentationFormat>
  <Paragraphs>353</Paragraphs>
  <Slides>31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Default Design</vt:lpstr>
      <vt:lpstr>Course Introduction  &amp; Statistical Rethinking</vt:lpstr>
      <vt:lpstr>Overview Lecture</vt:lpstr>
      <vt:lpstr>Course Description</vt:lpstr>
      <vt:lpstr>Course Objectives </vt:lpstr>
      <vt:lpstr>Introductions</vt:lpstr>
      <vt:lpstr>Community Guidelines</vt:lpstr>
      <vt:lpstr>Text</vt:lpstr>
      <vt:lpstr>PowerPoint Presentation</vt:lpstr>
      <vt:lpstr>Additional texts</vt:lpstr>
      <vt:lpstr>Evaluation Procedures </vt:lpstr>
      <vt:lpstr>Content of Project  (Zuur et al. 2007 page viii)</vt:lpstr>
      <vt:lpstr>Mid-Term Exam</vt:lpstr>
      <vt:lpstr>Class/Lab Schedule</vt:lpstr>
      <vt:lpstr>Course Materials</vt:lpstr>
      <vt:lpstr>www.highstat.com/book1.htm</vt:lpstr>
      <vt:lpstr>Data Management &amp; Software </vt:lpstr>
      <vt:lpstr>Database Design</vt:lpstr>
      <vt:lpstr>Reproducibility of Workflow</vt:lpstr>
      <vt:lpstr>Best Good Enough practices</vt:lpstr>
      <vt:lpstr>Best Good Enough practices</vt:lpstr>
      <vt:lpstr>PowerPoint Presentation</vt:lpstr>
      <vt:lpstr>PowerPoint Presentation</vt:lpstr>
      <vt:lpstr>“There is only one test”</vt:lpstr>
      <vt:lpstr>Statistical Rethinking</vt:lpstr>
      <vt:lpstr>General approach for this class</vt:lpstr>
      <vt:lpstr>Group exercise</vt:lpstr>
      <vt:lpstr>Group exercise</vt:lpstr>
      <vt:lpstr>Schedule</vt:lpstr>
      <vt:lpstr>Overview of Bivariate Methods</vt:lpstr>
      <vt:lpstr>Overview of Multivariate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Statistical Analysis</dc:title>
  <dc:creator>Steve Cadrin</dc:creator>
  <cp:lastModifiedBy>Gavin Fay</cp:lastModifiedBy>
  <cp:revision>114</cp:revision>
  <dcterms:created xsi:type="dcterms:W3CDTF">2008-03-09T00:17:10Z</dcterms:created>
  <dcterms:modified xsi:type="dcterms:W3CDTF">2023-01-17T15:06:40Z</dcterms:modified>
</cp:coreProperties>
</file>